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388" r:id="rId2"/>
    <p:sldId id="377" r:id="rId3"/>
    <p:sldId id="384" r:id="rId4"/>
    <p:sldId id="379" r:id="rId5"/>
    <p:sldId id="380" r:id="rId6"/>
    <p:sldId id="381" r:id="rId7"/>
    <p:sldId id="382" r:id="rId8"/>
    <p:sldId id="389" r:id="rId9"/>
    <p:sldId id="375" r:id="rId10"/>
    <p:sldId id="378" r:id="rId11"/>
    <p:sldId id="385" r:id="rId12"/>
    <p:sldId id="386" r:id="rId13"/>
    <p:sldId id="376" r:id="rId14"/>
    <p:sldId id="387" r:id="rId15"/>
    <p:sldId id="390" r:id="rId16"/>
    <p:sldId id="391" r:id="rId17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Landasans Medium" panose="020B0604020202020204" charset="0"/>
      <p:regular r:id="rId24"/>
    </p:embeddedFont>
    <p:embeddedFont>
      <p:font typeface="Source Sans Pro Black" panose="020B0803030403020204" pitchFamily="34" charset="0"/>
      <p:bold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D3207-B122-3E54-707E-A11BDE2499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0C3C95-0CFF-DD0F-1B9B-C1CBCF4F96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356737-A4A8-A9E2-47BA-36EFA9267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B6D7-27A4-4D98-89E8-B9A1322EA328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1F7EC2-86E3-A133-1BD2-0D2496AFC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7DCC41-B041-35E9-5B27-D3980C6AC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BC08-50EF-4BD0-9A73-820D998E2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271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4381F-A89E-76AA-15B6-9A2FB0790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238FE3-96BE-3FE9-2058-1422859E29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33097-4CC9-F2BE-4596-51516CB41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B6D7-27A4-4D98-89E8-B9A1322EA328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BAF507-0D3F-AE02-F3F5-ACBBB9568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6ADFDB-BC24-F3CD-2CAA-1B811DCA8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BC08-50EF-4BD0-9A73-820D998E2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622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E5A721-8E4C-CD27-8E3E-F789D08E21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24A58-27C1-18F1-4870-06D0F6C5EC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E1A9DB-3E25-037F-5108-5B3AFD415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B6D7-27A4-4D98-89E8-B9A1322EA328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267C77-81C0-3764-9CC7-8DE4B7F13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16F9AC-A37C-A376-5A08-6E0B2F7D1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BC08-50EF-4BD0-9A73-820D998E2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080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B35E2-ABE0-0D40-C314-D9C48D773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8A130-C858-6F1B-00A0-23555F652A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E39C96-34FC-D3E5-6181-7D6A393A6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B6D7-27A4-4D98-89E8-B9A1322EA328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8E4D5-773B-E8B1-E2E6-64CF7FA4C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3F9E21-988C-D263-8B0A-E0E20DAC1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BC08-50EF-4BD0-9A73-820D998E2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942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F5E40-1F71-FE87-0A78-3B798DA07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BC167D-775D-7CA9-D65B-6B6D077DD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28A9BE-F07E-849A-E991-FE40B7B2A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B6D7-27A4-4D98-89E8-B9A1322EA328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CE1DAE-9630-B45D-E2DC-17AA919B1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AA40A-1482-9ED0-51AB-957AD8DE2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BC08-50EF-4BD0-9A73-820D998E2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876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21A70-B921-74D2-63BB-ECE2F96DF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53B72-085C-4F8E-E54F-E0CAB6AC00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0BFB94-EA7A-F8CB-033E-2E9041EEE1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3306E4-4799-0E8A-B00E-288258BEF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B6D7-27A4-4D98-89E8-B9A1322EA328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8DD5F9-CF72-F9FE-7206-C1286F20F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72DE4E-33F3-3645-8A36-D780A6475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BC08-50EF-4BD0-9A73-820D998E2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612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D6D54-0CE7-4F42-0C81-3D1F39557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41D3C2-94E9-7889-C069-8F37EF0F84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DF7BDB-4440-F271-DDC1-17E889AB5C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F1E28F-4298-326A-9BB3-1A3F8181CB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A15709-85C2-0DEA-F931-862A298117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D7AF8A-FF89-0045-5A62-6BD5A7EF8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B6D7-27A4-4D98-89E8-B9A1322EA328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5847B9-F9D5-D3F1-BCAD-92EF10AD3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99772C-0068-5537-0377-2FD1E19C4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BC08-50EF-4BD0-9A73-820D998E2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04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E1C34-E5F7-E2A0-4CFD-E53BE82DC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6A486F-FFB2-5414-D822-653FFC283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B6D7-27A4-4D98-89E8-B9A1322EA328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B3A3B5-7BF6-CEBD-C13E-91B0628E7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B68BE2-5AFE-EBB0-FF0F-C5A935C13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BC08-50EF-4BD0-9A73-820D998E2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95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5C5344-42DE-E219-6FE1-876C9B8BA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B6D7-27A4-4D98-89E8-B9A1322EA328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968AD2-BF83-952F-3512-4E365DA0C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D2AC4B-1C7C-0BE9-9362-42B168D9A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BC08-50EF-4BD0-9A73-820D998E2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284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25218-B1C5-853A-64F6-06E99D15B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5E09C-F363-94BC-AC62-969C0CB73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A7BF84-B106-5B7F-4659-6A53861EB3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008E4A-A249-7205-81F3-F1B2A6A4D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B6D7-27A4-4D98-89E8-B9A1322EA328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62EE3B-B5BB-70AC-9032-D0DF2AC42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DD1869-FDD9-8A4D-5E8B-8C8312593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BC08-50EF-4BD0-9A73-820D998E2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917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B0091-1245-05AA-0999-DFF387512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178FB9-8F50-CCE4-E851-29B9F40D25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51FE9A-684B-C0F8-9BA9-E781FF3EAF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6FF87D-787F-E900-3929-5BEDB5B2B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B6D7-27A4-4D98-89E8-B9A1322EA328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56718E-A01C-0E4D-E264-57FE56BBE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CB95C3-9327-BE6F-AC49-115A0483E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BC08-50EF-4BD0-9A73-820D998E2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51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F74FCA-A8FC-ABEF-D960-81C4A7BDC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95344C-5979-A8E1-F4E2-0992ED4092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769FE1-63A8-5F40-B934-32B99633FE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AB6D7-27A4-4D98-89E8-B9A1322EA328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E94D30-B838-90BF-B45D-FA3C3AC9D6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262A12-DAF7-AADC-7270-1778E325A8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0BC08-50EF-4BD0-9A73-820D998E2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305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7460F8-7073-9FC1-FC04-CA535049EE8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3B5ADFA-77AE-1B22-F2F7-D78A3EEBFFAB}"/>
              </a:ext>
            </a:extLst>
          </p:cNvPr>
          <p:cNvSpPr txBox="1"/>
          <p:nvPr/>
        </p:nvSpPr>
        <p:spPr>
          <a:xfrm>
            <a:off x="3352801" y="3044279"/>
            <a:ext cx="5194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2">
                    <a:lumMod val="50000"/>
                  </a:schemeClr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The Nature of God</a:t>
            </a:r>
          </a:p>
        </p:txBody>
      </p:sp>
    </p:spTree>
    <p:extLst>
      <p:ext uri="{BB962C8B-B14F-4D97-AF65-F5344CB8AC3E}">
        <p14:creationId xmlns:p14="http://schemas.microsoft.com/office/powerpoint/2010/main" val="3917445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P 16 UNDERSTANDING GOD QUOTES | A-Z Quotes">
            <a:extLst>
              <a:ext uri="{FF2B5EF4-FFF2-40B4-BE49-F238E27FC236}">
                <a16:creationId xmlns:a16="http://schemas.microsoft.com/office/drawing/2014/main" id="{FBC08168-EE8C-8266-9AC6-442132C0E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279" y="554045"/>
            <a:ext cx="12185056" cy="573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93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9F7C87-6B80-E49A-0E92-41FC2D731CB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8F8C5B-54C3-9A69-1126-4A6B08A8755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89" y="-42334"/>
            <a:ext cx="110522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86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9F7C87-6B80-E49A-0E92-41FC2D731CB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357282B-8567-71A3-7323-827133942DE0}"/>
              </a:ext>
            </a:extLst>
          </p:cNvPr>
          <p:cNvSpPr txBox="1"/>
          <p:nvPr/>
        </p:nvSpPr>
        <p:spPr>
          <a:xfrm>
            <a:off x="1375832" y="2467802"/>
            <a:ext cx="9440335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0" i="0" u="none" strike="noStrike" baseline="0" dirty="0">
                <a:solidFill>
                  <a:srgbClr val="292F33"/>
                </a:solidFill>
                <a:latin typeface="Landasans Medium" panose="00000606000000000000" pitchFamily="50" charset="0"/>
              </a:rPr>
              <a:t>But Pharaoh said, “</a:t>
            </a:r>
            <a:r>
              <a:rPr lang="en-US" sz="4400" b="0" i="0" u="none" strike="noStrike" baseline="0" dirty="0">
                <a:solidFill>
                  <a:srgbClr val="0070C0"/>
                </a:solidFill>
                <a:latin typeface="Landasans Medium" panose="00000606000000000000" pitchFamily="50" charset="0"/>
              </a:rPr>
              <a:t>Who is the LORD</a:t>
            </a:r>
            <a:r>
              <a:rPr lang="en-US" sz="4400" b="0" i="0" u="none" strike="noStrike" baseline="0" dirty="0">
                <a:solidFill>
                  <a:srgbClr val="292F33"/>
                </a:solidFill>
                <a:latin typeface="Landasans Medium" panose="00000606000000000000" pitchFamily="50" charset="0"/>
              </a:rPr>
              <a:t>, that I should obey his voice and let Israel go? I do not know the LORD, and moreover, I will not let Israel go.” </a:t>
            </a:r>
            <a:endParaRPr lang="en-US" sz="4400" dirty="0">
              <a:latin typeface="Landasans Medium" panose="00000606000000000000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BDD80D-4219-F98F-DD06-40AD0CAE930F}"/>
              </a:ext>
            </a:extLst>
          </p:cNvPr>
          <p:cNvSpPr txBox="1"/>
          <p:nvPr/>
        </p:nvSpPr>
        <p:spPr>
          <a:xfrm>
            <a:off x="783167" y="859879"/>
            <a:ext cx="6714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Why Understand God?</a:t>
            </a:r>
          </a:p>
        </p:txBody>
      </p:sp>
    </p:spTree>
    <p:extLst>
      <p:ext uri="{BB962C8B-B14F-4D97-AF65-F5344CB8AC3E}">
        <p14:creationId xmlns:p14="http://schemas.microsoft.com/office/powerpoint/2010/main" val="353686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9F7C87-6B80-E49A-0E92-41FC2D731CB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9A08C3-C462-824A-9851-A59C799BA285}"/>
              </a:ext>
            </a:extLst>
          </p:cNvPr>
          <p:cNvSpPr txBox="1"/>
          <p:nvPr/>
        </p:nvSpPr>
        <p:spPr>
          <a:xfrm>
            <a:off x="783167" y="859879"/>
            <a:ext cx="6714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Why Understand God?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3DE5E3-C938-9FB4-86BB-793CF56C007C}"/>
              </a:ext>
            </a:extLst>
          </p:cNvPr>
          <p:cNvSpPr txBox="1"/>
          <p:nvPr/>
        </p:nvSpPr>
        <p:spPr>
          <a:xfrm>
            <a:off x="1185333" y="2361968"/>
            <a:ext cx="944033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>
              <a:spcAft>
                <a:spcPts val="1800"/>
              </a:spcAft>
              <a:buAutoNum type="arabicPeriod"/>
            </a:pPr>
            <a:r>
              <a:rPr lang="en-US" sz="4400" b="0" i="0" u="none" strike="noStrike" baseline="0" dirty="0">
                <a:solidFill>
                  <a:srgbClr val="292F33"/>
                </a:solidFill>
                <a:latin typeface="Landasans Medium" panose="00000606000000000000" pitchFamily="50" charset="0"/>
              </a:rPr>
              <a:t>You c</a:t>
            </a:r>
            <a:r>
              <a:rPr lang="en-US" sz="4400" dirty="0">
                <a:solidFill>
                  <a:srgbClr val="292F33"/>
                </a:solidFill>
                <a:latin typeface="Landasans Medium" panose="00000606000000000000" pitchFamily="50" charset="0"/>
              </a:rPr>
              <a:t>an’t love what you don’t know.</a:t>
            </a:r>
          </a:p>
          <a:p>
            <a:pPr marL="742950" indent="-742950">
              <a:spcAft>
                <a:spcPts val="1800"/>
              </a:spcAft>
              <a:buAutoNum type="arabicPeriod"/>
            </a:pPr>
            <a:r>
              <a:rPr lang="en-US" sz="4400" dirty="0">
                <a:solidFill>
                  <a:srgbClr val="292F33"/>
                </a:solidFill>
                <a:latin typeface="Landasans Medium" panose="00000606000000000000" pitchFamily="50" charset="0"/>
              </a:rPr>
              <a:t>Incomplete ideas lead to wrong conclusions.</a:t>
            </a:r>
          </a:p>
          <a:p>
            <a:pPr marL="742950" indent="-742950">
              <a:spcAft>
                <a:spcPts val="1800"/>
              </a:spcAft>
              <a:buAutoNum type="arabicPeriod"/>
            </a:pPr>
            <a:r>
              <a:rPr lang="en-US" sz="4400" dirty="0">
                <a:solidFill>
                  <a:srgbClr val="292F33"/>
                </a:solidFill>
                <a:latin typeface="Landasans Medium" panose="00000606000000000000" pitchFamily="50" charset="0"/>
              </a:rPr>
              <a:t>Faith is based on the revelation of who God is.  </a:t>
            </a:r>
            <a:endParaRPr lang="en-US" sz="4400" dirty="0">
              <a:latin typeface="Landasans Medium" panose="00000606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14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9F7C87-6B80-E49A-0E92-41FC2D731CB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9A08C3-C462-824A-9851-A59C799BA285}"/>
              </a:ext>
            </a:extLst>
          </p:cNvPr>
          <p:cNvSpPr txBox="1"/>
          <p:nvPr/>
        </p:nvSpPr>
        <p:spPr>
          <a:xfrm>
            <a:off x="436034" y="584713"/>
            <a:ext cx="4732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Important things about God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CEFE5A-49A5-2DAD-98E5-33771C35B23C}"/>
              </a:ext>
            </a:extLst>
          </p:cNvPr>
          <p:cNvCxnSpPr/>
          <p:nvPr/>
        </p:nvCxnSpPr>
        <p:spPr>
          <a:xfrm>
            <a:off x="5304367" y="381001"/>
            <a:ext cx="0" cy="9779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2C48D0C-CDD0-6582-5020-91843A8FCADF}"/>
              </a:ext>
            </a:extLst>
          </p:cNvPr>
          <p:cNvSpPr txBox="1"/>
          <p:nvPr/>
        </p:nvSpPr>
        <p:spPr>
          <a:xfrm>
            <a:off x="5439835" y="430824"/>
            <a:ext cx="6714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God is </a:t>
            </a:r>
            <a:r>
              <a:rPr lang="en-US" sz="4800" dirty="0">
                <a:solidFill>
                  <a:srgbClr val="00B0F0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Spirit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F298E0-29D1-FE7A-6DD9-198BDBD9C613}"/>
              </a:ext>
            </a:extLst>
          </p:cNvPr>
          <p:cNvSpPr txBox="1"/>
          <p:nvPr/>
        </p:nvSpPr>
        <p:spPr>
          <a:xfrm>
            <a:off x="1087966" y="2218034"/>
            <a:ext cx="10227734" cy="349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4400" dirty="0">
                <a:solidFill>
                  <a:srgbClr val="292F33"/>
                </a:solidFill>
                <a:latin typeface="Landasans Medium" panose="00000606000000000000" pitchFamily="50" charset="0"/>
              </a:rPr>
              <a:t>What are some implications of God not being physical?</a:t>
            </a:r>
          </a:p>
          <a:p>
            <a:pPr marL="742950" indent="-742950">
              <a:spcAft>
                <a:spcPts val="1800"/>
              </a:spcAft>
              <a:buAutoNum type="arabicPeriod"/>
            </a:pPr>
            <a:r>
              <a:rPr lang="en-US" sz="4400" dirty="0">
                <a:solidFill>
                  <a:srgbClr val="292F33"/>
                </a:solidFill>
                <a:latin typeface="Landasans Medium" panose="00000606000000000000" pitchFamily="50" charset="0"/>
              </a:rPr>
              <a:t>He transcends human limitations (Isaiah 40:13)</a:t>
            </a:r>
          </a:p>
          <a:p>
            <a:pPr marL="742950" indent="-742950">
              <a:spcAft>
                <a:spcPts val="1800"/>
              </a:spcAft>
              <a:buFontTx/>
              <a:buAutoNum type="arabicPeriod"/>
            </a:pPr>
            <a:r>
              <a:rPr lang="en-US" sz="4400" dirty="0">
                <a:solidFill>
                  <a:srgbClr val="292F33"/>
                </a:solidFill>
                <a:latin typeface="Landasans Medium" panose="00000606000000000000" pitchFamily="50" charset="0"/>
              </a:rPr>
              <a:t>He doesn’t have physical passions (Isaiah 40:13)</a:t>
            </a:r>
          </a:p>
          <a:p>
            <a:pPr marL="742950" indent="-742950">
              <a:spcAft>
                <a:spcPts val="1800"/>
              </a:spcAft>
              <a:buAutoNum type="arabicPeriod"/>
            </a:pPr>
            <a:r>
              <a:rPr lang="en-US" sz="4400" dirty="0">
                <a:solidFill>
                  <a:srgbClr val="292F33"/>
                </a:solidFill>
                <a:latin typeface="Landasans Medium" panose="00000606000000000000" pitchFamily="50" charset="0"/>
              </a:rPr>
              <a:t>He doesn’t need earthly things (Acts 17:25)</a:t>
            </a:r>
            <a:endParaRPr lang="en-US" sz="4400" dirty="0">
              <a:latin typeface="Landasans Medium" panose="00000606000000000000" pitchFamily="50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DAC360-423F-6E38-B14D-445EFF247EB1}"/>
              </a:ext>
            </a:extLst>
          </p:cNvPr>
          <p:cNvSpPr txBox="1"/>
          <p:nvPr/>
        </p:nvSpPr>
        <p:spPr>
          <a:xfrm>
            <a:off x="6326716" y="1107933"/>
            <a:ext cx="15557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92F33"/>
                </a:solidFill>
                <a:effectLst/>
                <a:uLnTx/>
                <a:uFillTx/>
                <a:latin typeface="Landasans Medium" panose="00000606000000000000" pitchFamily="50" charset="0"/>
                <a:ea typeface="+mn-ea"/>
                <a:cs typeface="+mn-cs"/>
              </a:rPr>
              <a:t>(John 4:24)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8847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9F7C87-6B80-E49A-0E92-41FC2D731CB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9A08C3-C462-824A-9851-A59C799BA285}"/>
              </a:ext>
            </a:extLst>
          </p:cNvPr>
          <p:cNvSpPr txBox="1"/>
          <p:nvPr/>
        </p:nvSpPr>
        <p:spPr>
          <a:xfrm>
            <a:off x="436034" y="584713"/>
            <a:ext cx="4732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Important things about God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CEFE5A-49A5-2DAD-98E5-33771C35B23C}"/>
              </a:ext>
            </a:extLst>
          </p:cNvPr>
          <p:cNvCxnSpPr/>
          <p:nvPr/>
        </p:nvCxnSpPr>
        <p:spPr>
          <a:xfrm>
            <a:off x="5304367" y="381001"/>
            <a:ext cx="0" cy="9779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2C48D0C-CDD0-6582-5020-91843A8FCADF}"/>
              </a:ext>
            </a:extLst>
          </p:cNvPr>
          <p:cNvSpPr txBox="1"/>
          <p:nvPr/>
        </p:nvSpPr>
        <p:spPr>
          <a:xfrm>
            <a:off x="5439835" y="430824"/>
            <a:ext cx="6714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God is </a:t>
            </a:r>
            <a:r>
              <a:rPr lang="en-US" sz="4800" dirty="0">
                <a:solidFill>
                  <a:srgbClr val="00B0F0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Sovereign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F298E0-29D1-FE7A-6DD9-198BDBD9C613}"/>
              </a:ext>
            </a:extLst>
          </p:cNvPr>
          <p:cNvSpPr txBox="1"/>
          <p:nvPr/>
        </p:nvSpPr>
        <p:spPr>
          <a:xfrm>
            <a:off x="1087966" y="2218034"/>
            <a:ext cx="10227734" cy="349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4400" dirty="0">
                <a:solidFill>
                  <a:srgbClr val="292F33"/>
                </a:solidFill>
                <a:latin typeface="Landasans Medium" panose="00000606000000000000" pitchFamily="50" charset="0"/>
              </a:rPr>
              <a:t>What role does God play in the affairs of men?</a:t>
            </a:r>
          </a:p>
          <a:p>
            <a:pPr marL="742950" indent="-742950">
              <a:spcAft>
                <a:spcPts val="1800"/>
              </a:spcAft>
              <a:buAutoNum type="arabicPeriod"/>
            </a:pPr>
            <a:r>
              <a:rPr lang="en-US" sz="4400" dirty="0">
                <a:solidFill>
                  <a:srgbClr val="292F33"/>
                </a:solidFill>
                <a:latin typeface="Landasans Medium" panose="00000606000000000000" pitchFamily="50" charset="0"/>
              </a:rPr>
              <a:t>He has the ability purpose and plan (Ephesian 3:1-4)</a:t>
            </a:r>
          </a:p>
          <a:p>
            <a:pPr marL="742950" indent="-742950">
              <a:spcAft>
                <a:spcPts val="1800"/>
              </a:spcAft>
              <a:buFontTx/>
              <a:buAutoNum type="arabicPeriod"/>
            </a:pPr>
            <a:r>
              <a:rPr lang="en-US" sz="4400" dirty="0">
                <a:solidFill>
                  <a:srgbClr val="292F33"/>
                </a:solidFill>
                <a:latin typeface="Landasans Medium" panose="00000606000000000000" pitchFamily="50" charset="0"/>
              </a:rPr>
              <a:t>He has personal awareness and concern (Luke 12:6-7)</a:t>
            </a:r>
          </a:p>
          <a:p>
            <a:pPr marL="742950" indent="-742950">
              <a:spcAft>
                <a:spcPts val="1800"/>
              </a:spcAft>
              <a:buAutoNum type="arabicPeriod"/>
            </a:pPr>
            <a:r>
              <a:rPr lang="en-US" sz="4400" dirty="0">
                <a:solidFill>
                  <a:srgbClr val="292F33"/>
                </a:solidFill>
                <a:latin typeface="Landasans Medium" panose="00000606000000000000" pitchFamily="50" charset="0"/>
              </a:rPr>
              <a:t>He still holds us accountable for our actions (</a:t>
            </a:r>
            <a:r>
              <a:rPr lang="en-US" sz="4400" dirty="0" err="1">
                <a:solidFill>
                  <a:srgbClr val="292F33"/>
                </a:solidFill>
                <a:latin typeface="Landasans Medium" panose="00000606000000000000" pitchFamily="50" charset="0"/>
              </a:rPr>
              <a:t>Ezek</a:t>
            </a:r>
            <a:r>
              <a:rPr lang="en-US" sz="4400" dirty="0">
                <a:solidFill>
                  <a:srgbClr val="292F33"/>
                </a:solidFill>
                <a:latin typeface="Landasans Medium" panose="00000606000000000000" pitchFamily="50" charset="0"/>
              </a:rPr>
              <a:t> 18)</a:t>
            </a:r>
            <a:endParaRPr lang="en-US" sz="4400" dirty="0">
              <a:latin typeface="Landasans Medium" panose="00000606000000000000" pitchFamily="50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DAC360-423F-6E38-B14D-445EFF247EB1}"/>
              </a:ext>
            </a:extLst>
          </p:cNvPr>
          <p:cNvSpPr txBox="1"/>
          <p:nvPr/>
        </p:nvSpPr>
        <p:spPr>
          <a:xfrm>
            <a:off x="6949016" y="1078208"/>
            <a:ext cx="15557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92F33"/>
                </a:solidFill>
                <a:effectLst/>
                <a:uLnTx/>
                <a:uFillTx/>
                <a:latin typeface="Landasans Medium" panose="00000606000000000000" pitchFamily="50" charset="0"/>
                <a:ea typeface="+mn-ea"/>
                <a:cs typeface="+mn-cs"/>
              </a:rPr>
              <a:t>(Job 42:2)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6839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9F7C87-6B80-E49A-0E92-41FC2D731CB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9A08C3-C462-824A-9851-A59C799BA285}"/>
              </a:ext>
            </a:extLst>
          </p:cNvPr>
          <p:cNvSpPr txBox="1"/>
          <p:nvPr/>
        </p:nvSpPr>
        <p:spPr>
          <a:xfrm>
            <a:off x="436034" y="584713"/>
            <a:ext cx="4732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Important things about God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CEFE5A-49A5-2DAD-98E5-33771C35B23C}"/>
              </a:ext>
            </a:extLst>
          </p:cNvPr>
          <p:cNvCxnSpPr/>
          <p:nvPr/>
        </p:nvCxnSpPr>
        <p:spPr>
          <a:xfrm>
            <a:off x="5304367" y="381001"/>
            <a:ext cx="0" cy="9779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2C48D0C-CDD0-6582-5020-91843A8FCADF}"/>
              </a:ext>
            </a:extLst>
          </p:cNvPr>
          <p:cNvSpPr txBox="1"/>
          <p:nvPr/>
        </p:nvSpPr>
        <p:spPr>
          <a:xfrm>
            <a:off x="5439835" y="430824"/>
            <a:ext cx="6714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God is </a:t>
            </a:r>
            <a:r>
              <a:rPr lang="en-US" sz="4800" dirty="0">
                <a:solidFill>
                  <a:srgbClr val="00B0F0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Love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F298E0-29D1-FE7A-6DD9-198BDBD9C613}"/>
              </a:ext>
            </a:extLst>
          </p:cNvPr>
          <p:cNvSpPr txBox="1"/>
          <p:nvPr/>
        </p:nvSpPr>
        <p:spPr>
          <a:xfrm>
            <a:off x="1087966" y="2218034"/>
            <a:ext cx="10227734" cy="349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4400" dirty="0">
                <a:solidFill>
                  <a:srgbClr val="292F33"/>
                </a:solidFill>
                <a:latin typeface="Landasans Medium" panose="00000606000000000000" pitchFamily="50" charset="0"/>
              </a:rPr>
              <a:t>How can we misunderstand the concept of God’s love?</a:t>
            </a:r>
          </a:p>
          <a:p>
            <a:pPr marL="742950" indent="-742950">
              <a:spcAft>
                <a:spcPts val="1800"/>
              </a:spcAft>
              <a:buAutoNum type="arabicPeriod"/>
            </a:pPr>
            <a:r>
              <a:rPr lang="en-US" sz="4400" dirty="0">
                <a:solidFill>
                  <a:srgbClr val="292F33"/>
                </a:solidFill>
                <a:latin typeface="Landasans Medium" panose="00000606000000000000" pitchFamily="50" charset="0"/>
              </a:rPr>
              <a:t>He gives whatever is needed (John 3:16)</a:t>
            </a:r>
          </a:p>
          <a:p>
            <a:pPr marL="742950" indent="-742950">
              <a:spcAft>
                <a:spcPts val="1800"/>
              </a:spcAft>
              <a:buFontTx/>
              <a:buAutoNum type="arabicPeriod"/>
            </a:pPr>
            <a:r>
              <a:rPr lang="en-US" sz="4400" dirty="0">
                <a:solidFill>
                  <a:srgbClr val="292F33"/>
                </a:solidFill>
                <a:latin typeface="Landasans Medium" panose="00000606000000000000" pitchFamily="50" charset="0"/>
              </a:rPr>
              <a:t>His love is consistent with his character (Hebrews 12:3)</a:t>
            </a:r>
          </a:p>
          <a:p>
            <a:pPr marL="742950" indent="-742950">
              <a:spcAft>
                <a:spcPts val="1800"/>
              </a:spcAft>
              <a:buAutoNum type="arabicPeriod"/>
            </a:pPr>
            <a:r>
              <a:rPr lang="en-US" sz="4400" dirty="0">
                <a:solidFill>
                  <a:srgbClr val="292F33"/>
                </a:solidFill>
                <a:latin typeface="Landasans Medium" panose="00000606000000000000" pitchFamily="50" charset="0"/>
              </a:rPr>
              <a:t>His love is for everyone (Genesis 12)</a:t>
            </a:r>
            <a:endParaRPr lang="en-US" sz="4400" dirty="0">
              <a:latin typeface="Landasans Medium" panose="00000606000000000000" pitchFamily="50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DAC360-423F-6E38-B14D-445EFF247EB1}"/>
              </a:ext>
            </a:extLst>
          </p:cNvPr>
          <p:cNvSpPr txBox="1"/>
          <p:nvPr/>
        </p:nvSpPr>
        <p:spPr>
          <a:xfrm>
            <a:off x="6201833" y="1078208"/>
            <a:ext cx="17166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92F33"/>
                </a:solidFill>
                <a:effectLst/>
                <a:uLnTx/>
                <a:uFillTx/>
                <a:latin typeface="Landasans Medium" panose="00000606000000000000" pitchFamily="50" charset="0"/>
                <a:ea typeface="+mn-ea"/>
                <a:cs typeface="+mn-cs"/>
              </a:rPr>
              <a:t>(1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292F33"/>
                </a:solidFill>
                <a:effectLst/>
                <a:uLnTx/>
                <a:uFillTx/>
                <a:latin typeface="Landasans Medium" panose="00000606000000000000" pitchFamily="50" charset="0"/>
                <a:ea typeface="+mn-ea"/>
                <a:cs typeface="+mn-cs"/>
              </a:rPr>
              <a:t>st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92F33"/>
                </a:solidFill>
                <a:effectLst/>
                <a:uLnTx/>
                <a:uFillTx/>
                <a:latin typeface="Landasans Medium" panose="00000606000000000000" pitchFamily="50" charset="0"/>
                <a:ea typeface="+mn-ea"/>
                <a:cs typeface="+mn-cs"/>
              </a:rPr>
              <a:t> John 4:8)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5373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9F7C87-6B80-E49A-0E92-41FC2D731CB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7ADA22C-ECF9-CDCC-FA88-A78A97CE4822}"/>
              </a:ext>
            </a:extLst>
          </p:cNvPr>
          <p:cNvSpPr txBox="1"/>
          <p:nvPr/>
        </p:nvSpPr>
        <p:spPr>
          <a:xfrm>
            <a:off x="0" y="405367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u="sng" dirty="0">
                <a:latin typeface="Landasans Medium" panose="00000606000000000000" pitchFamily="50" charset="0"/>
              </a:rPr>
              <a:t>Goals of the Class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3582E2-23A5-4429-DA96-25DF45A7B5BF}"/>
              </a:ext>
            </a:extLst>
          </p:cNvPr>
          <p:cNvSpPr txBox="1"/>
          <p:nvPr/>
        </p:nvSpPr>
        <p:spPr>
          <a:xfrm>
            <a:off x="770258" y="1946741"/>
            <a:ext cx="5450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Landasans Medium" panose="00000606000000000000" pitchFamily="50" charset="0"/>
              </a:rPr>
              <a:t>Open Dialogue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55CB06-9F27-421B-071B-EA8B7FAD1A3A}"/>
              </a:ext>
            </a:extLst>
          </p:cNvPr>
          <p:cNvSpPr txBox="1"/>
          <p:nvPr/>
        </p:nvSpPr>
        <p:spPr>
          <a:xfrm>
            <a:off x="770259" y="2464000"/>
            <a:ext cx="4946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Feel free to ask any questions – on topic or off. Everyone is at a different place.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38DC32-40E3-6F8E-46DA-284DC1426763}"/>
              </a:ext>
            </a:extLst>
          </p:cNvPr>
          <p:cNvSpPr txBox="1"/>
          <p:nvPr/>
        </p:nvSpPr>
        <p:spPr>
          <a:xfrm>
            <a:off x="6457856" y="1966905"/>
            <a:ext cx="5450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Landasans Medium" panose="00000606000000000000" pitchFamily="50" charset="0"/>
              </a:rPr>
              <a:t>Quick Overview of Topics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894595-9367-D1A4-B758-32217E1100F7}"/>
              </a:ext>
            </a:extLst>
          </p:cNvPr>
          <p:cNvSpPr txBox="1"/>
          <p:nvPr/>
        </p:nvSpPr>
        <p:spPr>
          <a:xfrm>
            <a:off x="6457856" y="2484164"/>
            <a:ext cx="5450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Each topic will be covered over a week’s time, with plenty of opportunity for discussion.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6A1071-7494-C2C2-2D24-6C3A783A1F49}"/>
              </a:ext>
            </a:extLst>
          </p:cNvPr>
          <p:cNvSpPr txBox="1"/>
          <p:nvPr/>
        </p:nvSpPr>
        <p:spPr>
          <a:xfrm>
            <a:off x="723711" y="3755141"/>
            <a:ext cx="5450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Landasans Medium" panose="00000606000000000000" pitchFamily="50" charset="0"/>
              </a:rPr>
              <a:t>Thought Questions to Consider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CC8D48-4678-49DE-A54A-23AF2B2CD98B}"/>
              </a:ext>
            </a:extLst>
          </p:cNvPr>
          <p:cNvSpPr txBox="1"/>
          <p:nvPr/>
        </p:nvSpPr>
        <p:spPr>
          <a:xfrm>
            <a:off x="723712" y="4348601"/>
            <a:ext cx="54503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Content will be uploaded to the website for your review, with the goal being to stimulate your thoughts on the topic.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8D695B-3E91-2CB6-F79F-889F6B6B51BF}"/>
              </a:ext>
            </a:extLst>
          </p:cNvPr>
          <p:cNvSpPr txBox="1"/>
          <p:nvPr/>
        </p:nvSpPr>
        <p:spPr>
          <a:xfrm>
            <a:off x="6457856" y="3755141"/>
            <a:ext cx="5450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Landasans Medium" panose="00000606000000000000" pitchFamily="50" charset="0"/>
              </a:rPr>
              <a:t>Flexibility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74A706-7739-DD70-6863-9CC0B961FD55}"/>
              </a:ext>
            </a:extLst>
          </p:cNvPr>
          <p:cNvSpPr txBox="1"/>
          <p:nvPr/>
        </p:nvSpPr>
        <p:spPr>
          <a:xfrm>
            <a:off x="6457858" y="4348601"/>
            <a:ext cx="4402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If more time is needed for a proper treatment of a subject, we’ll take the time to do it.</a:t>
            </a:r>
          </a:p>
        </p:txBody>
      </p:sp>
    </p:spTree>
    <p:extLst>
      <p:ext uri="{BB962C8B-B14F-4D97-AF65-F5344CB8AC3E}">
        <p14:creationId xmlns:p14="http://schemas.microsoft.com/office/powerpoint/2010/main" val="363856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9F7C87-6B80-E49A-0E92-41FC2D731CB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7ADA22C-ECF9-CDCC-FA88-A78A97CE4822}"/>
              </a:ext>
            </a:extLst>
          </p:cNvPr>
          <p:cNvSpPr txBox="1"/>
          <p:nvPr/>
        </p:nvSpPr>
        <p:spPr>
          <a:xfrm>
            <a:off x="0" y="405367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u="sng" dirty="0">
                <a:latin typeface="Landasans Medium" panose="00000606000000000000" pitchFamily="50" charset="0"/>
              </a:rPr>
              <a:t>Topics of the Class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780998-F01D-AD6F-E2D9-492A112BF629}"/>
              </a:ext>
            </a:extLst>
          </p:cNvPr>
          <p:cNvSpPr txBox="1"/>
          <p:nvPr/>
        </p:nvSpPr>
        <p:spPr>
          <a:xfrm>
            <a:off x="5925636" y="1598464"/>
            <a:ext cx="4297864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14. Forgiveness </a:t>
            </a:r>
            <a:b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15. Sexuality</a:t>
            </a:r>
            <a:b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16. True Worship</a:t>
            </a:r>
            <a:b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17. Communion</a:t>
            </a:r>
            <a:b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18. The Resurrection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19. Church Relationships</a:t>
            </a:r>
            <a:b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20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Unity Among Believers</a:t>
            </a:r>
            <a:b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21. Inspiration of Scripture</a:t>
            </a:r>
            <a:b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22. How to Study the Bible</a:t>
            </a:r>
            <a:b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23. Generosity</a:t>
            </a:r>
            <a:b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24. Evangelism</a:t>
            </a:r>
            <a:b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25. 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Prayer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26. Family Relationships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B76237-CAB2-6ADB-7CDB-6DA97F4E527C}"/>
              </a:ext>
            </a:extLst>
          </p:cNvPr>
          <p:cNvSpPr txBox="1"/>
          <p:nvPr/>
        </p:nvSpPr>
        <p:spPr>
          <a:xfrm>
            <a:off x="1907640" y="1598464"/>
            <a:ext cx="3742539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1. 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Nature of God</a:t>
            </a:r>
            <a:b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2. Jesus, the Son of God</a:t>
            </a:r>
            <a:b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3. The Holy 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S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pirit </a:t>
            </a:r>
            <a:b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4. The Devil </a:t>
            </a:r>
            <a:b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5. What is Sin?</a:t>
            </a:r>
            <a:b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6. 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Redemption and S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alvation</a:t>
            </a:r>
          </a:p>
          <a:p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7. The Judgment </a:t>
            </a:r>
            <a:b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8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Faith</a:t>
            </a:r>
            <a:b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9.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Repentance </a:t>
            </a:r>
            <a:b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10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Baptism  </a:t>
            </a:r>
            <a:b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11. The Church</a:t>
            </a:r>
            <a:b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12. Christian Character</a:t>
            </a:r>
            <a:b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13. Love</a:t>
            </a:r>
            <a:b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7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hat is truth? Religious &amp; Spiritual Life @ Colby">
            <a:extLst>
              <a:ext uri="{FF2B5EF4-FFF2-40B4-BE49-F238E27FC236}">
                <a16:creationId xmlns:a16="http://schemas.microsoft.com/office/drawing/2014/main" id="{C31F2FAB-4827-CA0A-7584-8C17278D6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3163" y="1423988"/>
            <a:ext cx="7305675" cy="401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56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Systems in Art Making and Art Theory: Complex Networks from the Ashes of  Postmodernism | NMC Media-N">
            <a:extLst>
              <a:ext uri="{FF2B5EF4-FFF2-40B4-BE49-F238E27FC236}">
                <a16:creationId xmlns:a16="http://schemas.microsoft.com/office/drawing/2014/main" id="{17872488-70A0-321B-22C5-081A1718F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657071" y="643467"/>
            <a:ext cx="6877858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972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9F7C87-6B80-E49A-0E92-41FC2D731CB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9A08C3-C462-824A-9851-A59C799BA285}"/>
              </a:ext>
            </a:extLst>
          </p:cNvPr>
          <p:cNvSpPr txBox="1"/>
          <p:nvPr/>
        </p:nvSpPr>
        <p:spPr>
          <a:xfrm>
            <a:off x="1927048" y="2335529"/>
            <a:ext cx="87579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Landasans Medium" panose="00000606000000000000" pitchFamily="50" charset="0"/>
                <a:ea typeface="Source Sans Pro Black" panose="020B0803030403020204" pitchFamily="34" charset="0"/>
              </a:rPr>
              <a:t>Our ability to know God is based on His ability to communicate to us in a way that is understandable and actionable.  </a:t>
            </a:r>
          </a:p>
        </p:txBody>
      </p:sp>
    </p:spTree>
    <p:extLst>
      <p:ext uri="{BB962C8B-B14F-4D97-AF65-F5344CB8AC3E}">
        <p14:creationId xmlns:p14="http://schemas.microsoft.com/office/powerpoint/2010/main" val="280221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9F7C87-6B80-E49A-0E92-41FC2D731CB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9A08C3-C462-824A-9851-A59C799BA285}"/>
              </a:ext>
            </a:extLst>
          </p:cNvPr>
          <p:cNvSpPr txBox="1"/>
          <p:nvPr/>
        </p:nvSpPr>
        <p:spPr>
          <a:xfrm>
            <a:off x="1717014" y="1751329"/>
            <a:ext cx="875797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Landasans Medium" panose="00000606000000000000" pitchFamily="50" charset="0"/>
                <a:ea typeface="Source Sans Pro Black" panose="020B0803030403020204" pitchFamily="34" charset="0"/>
              </a:rPr>
              <a:t>So Jesus said to the Jews who had believed him, “If you </a:t>
            </a:r>
            <a:r>
              <a:rPr lang="en-US" sz="4800" dirty="0">
                <a:solidFill>
                  <a:srgbClr val="0070C0"/>
                </a:solidFill>
                <a:latin typeface="Landasans Medium" panose="00000606000000000000" pitchFamily="50" charset="0"/>
                <a:ea typeface="Source Sans Pro Black" panose="020B0803030403020204" pitchFamily="34" charset="0"/>
              </a:rPr>
              <a:t>abide in my word</a:t>
            </a:r>
            <a:r>
              <a:rPr lang="en-US" sz="4800" dirty="0">
                <a:latin typeface="Landasans Medium" panose="00000606000000000000" pitchFamily="50" charset="0"/>
                <a:ea typeface="Source Sans Pro Black" panose="020B0803030403020204" pitchFamily="34" charset="0"/>
              </a:rPr>
              <a:t>, you are truly my disciples, and you will </a:t>
            </a:r>
            <a:r>
              <a:rPr lang="en-US" sz="4800" dirty="0">
                <a:solidFill>
                  <a:srgbClr val="0070C0"/>
                </a:solidFill>
                <a:latin typeface="Landasans Medium" panose="00000606000000000000" pitchFamily="50" charset="0"/>
                <a:ea typeface="Source Sans Pro Black" panose="020B0803030403020204" pitchFamily="34" charset="0"/>
              </a:rPr>
              <a:t>know the truth</a:t>
            </a:r>
            <a:r>
              <a:rPr lang="en-US" sz="4800" dirty="0">
                <a:latin typeface="Landasans Medium" panose="00000606000000000000" pitchFamily="50" charset="0"/>
                <a:ea typeface="Source Sans Pro Black" panose="020B0803030403020204" pitchFamily="34" charset="0"/>
              </a:rPr>
              <a:t>, and the truth will set you free.” </a:t>
            </a:r>
          </a:p>
        </p:txBody>
      </p:sp>
    </p:spTree>
    <p:extLst>
      <p:ext uri="{BB962C8B-B14F-4D97-AF65-F5344CB8AC3E}">
        <p14:creationId xmlns:p14="http://schemas.microsoft.com/office/powerpoint/2010/main" val="100601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9F7C87-6B80-E49A-0E92-41FC2D731CB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9A08C3-C462-824A-9851-A59C799BA285}"/>
              </a:ext>
            </a:extLst>
          </p:cNvPr>
          <p:cNvSpPr txBox="1"/>
          <p:nvPr/>
        </p:nvSpPr>
        <p:spPr>
          <a:xfrm>
            <a:off x="1221714" y="1768262"/>
            <a:ext cx="91668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Landasans Medium" panose="00000606000000000000" pitchFamily="50" charset="0"/>
                <a:ea typeface="Source Sans Pro Black" panose="020B0803030403020204" pitchFamily="34" charset="0"/>
              </a:rPr>
              <a:t>Look carefully then how you walk, not as unwise but as wise, making the best use of the time, because the days are evil. Therefore </a:t>
            </a:r>
            <a:r>
              <a:rPr lang="en-US" sz="4800" dirty="0">
                <a:solidFill>
                  <a:srgbClr val="00B0F0"/>
                </a:solidFill>
                <a:latin typeface="Landasans Medium" panose="00000606000000000000" pitchFamily="50" charset="0"/>
                <a:ea typeface="Source Sans Pro Black" panose="020B0803030403020204" pitchFamily="34" charset="0"/>
              </a:rPr>
              <a:t>do not be foolish</a:t>
            </a:r>
            <a:r>
              <a:rPr lang="en-US" sz="4800" dirty="0">
                <a:latin typeface="Landasans Medium" panose="00000606000000000000" pitchFamily="50" charset="0"/>
                <a:ea typeface="Source Sans Pro Black" panose="020B0803030403020204" pitchFamily="34" charset="0"/>
              </a:rPr>
              <a:t>, but </a:t>
            </a:r>
            <a:r>
              <a:rPr lang="en-US" sz="4800" dirty="0">
                <a:solidFill>
                  <a:srgbClr val="00B0F0"/>
                </a:solidFill>
                <a:latin typeface="Landasans Medium" panose="00000606000000000000" pitchFamily="50" charset="0"/>
                <a:ea typeface="Source Sans Pro Black" panose="020B0803030403020204" pitchFamily="34" charset="0"/>
              </a:rPr>
              <a:t>understand</a:t>
            </a:r>
            <a:r>
              <a:rPr lang="en-US" sz="4800" dirty="0">
                <a:latin typeface="Landasans Medium" panose="00000606000000000000" pitchFamily="50" charset="0"/>
                <a:ea typeface="Source Sans Pro Black" panose="020B0803030403020204" pitchFamily="34" charset="0"/>
              </a:rPr>
              <a:t> what the will of the Lord is. </a:t>
            </a:r>
          </a:p>
        </p:txBody>
      </p:sp>
    </p:spTree>
    <p:extLst>
      <p:ext uri="{BB962C8B-B14F-4D97-AF65-F5344CB8AC3E}">
        <p14:creationId xmlns:p14="http://schemas.microsoft.com/office/powerpoint/2010/main" val="27228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7460F8-7073-9FC1-FC04-CA535049EE8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3B5ADFA-77AE-1B22-F2F7-D78A3EEBFFAB}"/>
              </a:ext>
            </a:extLst>
          </p:cNvPr>
          <p:cNvSpPr txBox="1"/>
          <p:nvPr/>
        </p:nvSpPr>
        <p:spPr>
          <a:xfrm>
            <a:off x="3352801" y="3044279"/>
            <a:ext cx="5194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2">
                    <a:lumMod val="50000"/>
                  </a:schemeClr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The Nature of God</a:t>
            </a:r>
          </a:p>
        </p:txBody>
      </p:sp>
    </p:spTree>
    <p:extLst>
      <p:ext uri="{BB962C8B-B14F-4D97-AF65-F5344CB8AC3E}">
        <p14:creationId xmlns:p14="http://schemas.microsoft.com/office/powerpoint/2010/main" val="39952475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571</Words>
  <Application>Microsoft Office PowerPoint</Application>
  <PresentationFormat>Widescreen</PresentationFormat>
  <Paragraphs>47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Source Sans Pro Black</vt:lpstr>
      <vt:lpstr>Calibri Light</vt:lpstr>
      <vt:lpstr>Landasans Medium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TRAMELL, STEVEN A</dc:creator>
  <cp:lastModifiedBy>Gay, Ken</cp:lastModifiedBy>
  <cp:revision>9</cp:revision>
  <dcterms:created xsi:type="dcterms:W3CDTF">2022-12-01T01:06:38Z</dcterms:created>
  <dcterms:modified xsi:type="dcterms:W3CDTF">2023-01-03T19:21:05Z</dcterms:modified>
</cp:coreProperties>
</file>